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Tex Gyre Bonum Italics" charset="1" panose="00000500000000000000"/>
      <p:regular r:id="rId20"/>
    </p:embeddedFont>
    <p:embeddedFont>
      <p:font typeface="Open Sauce Bold" charset="1" panose="00000800000000000000"/>
      <p:regular r:id="rId21"/>
    </p:embeddedFont>
    <p:embeddedFont>
      <p:font typeface="TAN Pearl" charset="1" panose="00000000000000000000"/>
      <p:regular r:id="rId22"/>
    </p:embeddedFont>
    <p:embeddedFont>
      <p:font typeface="Roboto" charset="1" panose="02000000000000000000"/>
      <p:regular r:id="rId23"/>
    </p:embeddedFont>
    <p:embeddedFont>
      <p:font typeface="Open Sauce" charset="1" panose="00000500000000000000"/>
      <p:regular r:id="rId24"/>
    </p:embeddedFont>
    <p:embeddedFont>
      <p:font typeface="Tex Gyre Bonum" charset="1" panose="00000500000000000000"/>
      <p:regular r:id="rId25"/>
    </p:embeddedFont>
    <p:embeddedFont>
      <p:font typeface="Open Sauce Medium" charset="1" panose="00000600000000000000"/>
      <p:regular r:id="rId26"/>
    </p:embeddedFont>
    <p:embeddedFont>
      <p:font typeface="Arimo Bold" charset="1" panose="020B0704020202020204"/>
      <p:regular r:id="rId27"/>
    </p:embeddedFont>
    <p:embeddedFont>
      <p:font typeface="Arimo" charset="1" panose="020B06040202020202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png>
</file>

<file path=ppt/media/image22.jpeg>
</file>

<file path=ppt/media/image23.jpeg>
</file>

<file path=ppt/media/image24.png>
</file>

<file path=ppt/media/image25.svg>
</file>

<file path=ppt/media/image26.jpeg>
</file>

<file path=ppt/media/image3.png>
</file>

<file path=ppt/media/image4.svg>
</file>

<file path=ppt/media/image5.pn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3.jpe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AAF386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494171">
            <a:off x="12079656" y="-1003393"/>
            <a:ext cx="5061392" cy="2887294"/>
          </a:xfrm>
          <a:custGeom>
            <a:avLst/>
            <a:gdLst/>
            <a:ahLst/>
            <a:cxnLst/>
            <a:rect r="r" b="b" t="t" l="l"/>
            <a:pathLst>
              <a:path h="2887294" w="5061392">
                <a:moveTo>
                  <a:pt x="0" y="0"/>
                </a:moveTo>
                <a:lnTo>
                  <a:pt x="5061392" y="0"/>
                </a:lnTo>
                <a:lnTo>
                  <a:pt x="5061392" y="2887294"/>
                </a:lnTo>
                <a:lnTo>
                  <a:pt x="0" y="28872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9895129" y="8357359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4"/>
                </a:lnTo>
                <a:lnTo>
                  <a:pt x="0" y="26659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45256" y="3898251"/>
            <a:ext cx="10516148" cy="4128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45"/>
              </a:lnSpc>
            </a:pPr>
            <a:r>
              <a:rPr lang="en-US" sz="10645" spc="-372">
                <a:solidFill>
                  <a:srgbClr val="012B1B"/>
                </a:solidFill>
                <a:latin typeface="Tex Gyre Bonum Italics"/>
              </a:rPr>
              <a:t>Análise e Predição com Python e Pandas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0" y="8495235"/>
            <a:ext cx="18288000" cy="763065"/>
            <a:chOff x="0" y="0"/>
            <a:chExt cx="24384000" cy="1017419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24384000" cy="1017419"/>
              <a:chOff x="0" y="0"/>
              <a:chExt cx="4816593" cy="200972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16592" cy="200972"/>
              </a:xfrm>
              <a:custGeom>
                <a:avLst/>
                <a:gdLst/>
                <a:ahLst/>
                <a:cxnLst/>
                <a:rect r="r" b="b" t="t" l="l"/>
                <a:pathLst>
                  <a:path h="200972" w="4816592">
                    <a:moveTo>
                      <a:pt x="42333" y="0"/>
                    </a:moveTo>
                    <a:lnTo>
                      <a:pt x="4774259" y="0"/>
                    </a:lnTo>
                    <a:cubicBezTo>
                      <a:pt x="4785487" y="0"/>
                      <a:pt x="4796254" y="4460"/>
                      <a:pt x="4804193" y="12399"/>
                    </a:cubicBezTo>
                    <a:cubicBezTo>
                      <a:pt x="4812132" y="20338"/>
                      <a:pt x="4816592" y="31106"/>
                      <a:pt x="4816592" y="42333"/>
                    </a:cubicBezTo>
                    <a:lnTo>
                      <a:pt x="4816592" y="158638"/>
                    </a:lnTo>
                    <a:cubicBezTo>
                      <a:pt x="4816592" y="169866"/>
                      <a:pt x="4812132" y="180634"/>
                      <a:pt x="4804193" y="188573"/>
                    </a:cubicBezTo>
                    <a:cubicBezTo>
                      <a:pt x="4796254" y="196512"/>
                      <a:pt x="4785487" y="200972"/>
                      <a:pt x="4774259" y="200972"/>
                    </a:cubicBezTo>
                    <a:lnTo>
                      <a:pt x="42333" y="200972"/>
                    </a:lnTo>
                    <a:cubicBezTo>
                      <a:pt x="31106" y="200972"/>
                      <a:pt x="20338" y="196512"/>
                      <a:pt x="12399" y="188573"/>
                    </a:cubicBezTo>
                    <a:cubicBezTo>
                      <a:pt x="4460" y="180634"/>
                      <a:pt x="0" y="169866"/>
                      <a:pt x="0" y="158638"/>
                    </a:cubicBezTo>
                    <a:lnTo>
                      <a:pt x="0" y="42333"/>
                    </a:lnTo>
                    <a:cubicBezTo>
                      <a:pt x="0" y="31106"/>
                      <a:pt x="4460" y="20338"/>
                      <a:pt x="12399" y="12399"/>
                    </a:cubicBezTo>
                    <a:cubicBezTo>
                      <a:pt x="20338" y="4460"/>
                      <a:pt x="31106" y="0"/>
                      <a:pt x="423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4816593" cy="22954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2257458" y="257269"/>
              <a:ext cx="19869084" cy="4789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064"/>
                </a:lnSpc>
              </a:pPr>
              <a:r>
                <a:rPr lang="en-US" sz="2270" spc="-79">
                  <a:solidFill>
                    <a:srgbClr val="012B1B"/>
                  </a:solidFill>
                  <a:latin typeface="Open Sauce Bold"/>
                </a:rPr>
                <a:t>Apresentado por:  Carolyne Oliveira, Marcel Hikaru Yamanaka, Layanne Mary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8288000" y="2103031"/>
            <a:ext cx="2305323" cy="1176892"/>
          </a:xfrm>
          <a:custGeom>
            <a:avLst/>
            <a:gdLst/>
            <a:ahLst/>
            <a:cxnLst/>
            <a:rect r="r" b="b" t="t" l="l"/>
            <a:pathLst>
              <a:path h="1176892" w="2305323">
                <a:moveTo>
                  <a:pt x="0" y="0"/>
                </a:moveTo>
                <a:lnTo>
                  <a:pt x="2305323" y="0"/>
                </a:lnTo>
                <a:lnTo>
                  <a:pt x="2305323" y="1176891"/>
                </a:lnTo>
                <a:lnTo>
                  <a:pt x="0" y="11768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375250" y="9517948"/>
            <a:ext cx="3039758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20"/>
              </a:lnSpc>
            </a:pPr>
            <a:r>
              <a:rPr lang="en-US" sz="1800">
                <a:solidFill>
                  <a:srgbClr val="012B1B"/>
                </a:solidFill>
                <a:latin typeface="Open Sauce Bold"/>
              </a:rPr>
              <a:t>01 DE JUNHO DE 2024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15964" y="3066090"/>
            <a:ext cx="2892122" cy="288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1"/>
              </a:lnSpc>
            </a:pPr>
            <a:r>
              <a:rPr lang="en-US" sz="16001" spc="-1280">
                <a:solidFill>
                  <a:srgbClr val="012B1B"/>
                </a:solidFill>
                <a:latin typeface="TAN Pearl"/>
              </a:rPr>
              <a:t>H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211945" y="3874492"/>
            <a:ext cx="2282061" cy="288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1"/>
              </a:lnSpc>
            </a:pPr>
            <a:r>
              <a:rPr lang="en-US" sz="16001" spc="-1280">
                <a:solidFill>
                  <a:srgbClr val="012B1B"/>
                </a:solidFill>
                <a:latin typeface="TAN Pearl"/>
              </a:rPr>
              <a:t>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84005" y="4836248"/>
            <a:ext cx="3810000" cy="307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70"/>
              </a:lnSpc>
              <a:spcBef>
                <a:spcPct val="0"/>
              </a:spcBef>
            </a:pPr>
            <a:r>
              <a:rPr lang="en-US" sz="2116" spc="1453">
                <a:solidFill>
                  <a:srgbClr val="012B1B"/>
                </a:solidFill>
                <a:latin typeface="Roboto"/>
              </a:rPr>
              <a:t>HILACA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012B1B">
                <a:alpha val="13725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10719" y="3693317"/>
            <a:ext cx="8111539" cy="6115554"/>
          </a:xfrm>
          <a:custGeom>
            <a:avLst/>
            <a:gdLst/>
            <a:ahLst/>
            <a:cxnLst/>
            <a:rect r="r" b="b" t="t" l="l"/>
            <a:pathLst>
              <a:path h="6115554" w="8111539">
                <a:moveTo>
                  <a:pt x="0" y="0"/>
                </a:moveTo>
                <a:lnTo>
                  <a:pt x="8111539" y="0"/>
                </a:lnTo>
                <a:lnTo>
                  <a:pt x="8111539" y="6115554"/>
                </a:lnTo>
                <a:lnTo>
                  <a:pt x="0" y="6115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H="true" flipV="true">
            <a:off x="9163050" y="0"/>
            <a:ext cx="0" cy="10287000"/>
          </a:xfrm>
          <a:prstGeom prst="line">
            <a:avLst/>
          </a:prstGeom>
          <a:ln cap="flat" w="38100">
            <a:solidFill>
              <a:srgbClr val="000000">
                <a:alpha val="41961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9302724" y="3693317"/>
            <a:ext cx="8867661" cy="6104250"/>
          </a:xfrm>
          <a:custGeom>
            <a:avLst/>
            <a:gdLst/>
            <a:ahLst/>
            <a:cxnLst/>
            <a:rect r="r" b="b" t="t" l="l"/>
            <a:pathLst>
              <a:path h="6104250" w="8867661">
                <a:moveTo>
                  <a:pt x="0" y="0"/>
                </a:moveTo>
                <a:lnTo>
                  <a:pt x="8867661" y="0"/>
                </a:lnTo>
                <a:lnTo>
                  <a:pt x="8867661" y="6104250"/>
                </a:lnTo>
                <a:lnTo>
                  <a:pt x="0" y="61042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154388" y="1236520"/>
            <a:ext cx="7224202" cy="2735047"/>
            <a:chOff x="0" y="0"/>
            <a:chExt cx="9632269" cy="364672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57150"/>
              <a:ext cx="9632269" cy="12009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00"/>
                </a:lnSpc>
              </a:pPr>
              <a:r>
                <a:rPr lang="en-US" sz="3400" spc="-119">
                  <a:solidFill>
                    <a:srgbClr val="012B1B"/>
                  </a:solidFill>
                  <a:latin typeface="Open Sauce Medium"/>
                </a:rPr>
                <a:t>GRÁFICO  DE DISTRIBUIÇÃO DE TIPOS DE IMÓVEIS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485189"/>
              <a:ext cx="9632269" cy="2161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sz="2400" spc="-84">
                  <a:solidFill>
                    <a:srgbClr val="012B1B"/>
                  </a:solidFill>
                  <a:latin typeface="Open Sauce"/>
                </a:rPr>
                <a:t>Com esta análise foi possível observar que a maior quantidade está concentrada em imóveis do tipo apartamento.</a:t>
              </a:r>
            </a:p>
            <a:p>
              <a:pPr algn="ctr">
                <a:lnSpc>
                  <a:spcPts val="324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696377" y="1236520"/>
            <a:ext cx="6080354" cy="2364014"/>
            <a:chOff x="0" y="0"/>
            <a:chExt cx="8107139" cy="3152018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57150"/>
              <a:ext cx="8107139" cy="12009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00"/>
                </a:lnSpc>
              </a:pPr>
              <a:r>
                <a:rPr lang="en-US" sz="3400" spc="-119">
                  <a:solidFill>
                    <a:srgbClr val="012B1B"/>
                  </a:solidFill>
                  <a:latin typeface="Open Sauce Medium"/>
                </a:rPr>
                <a:t>GRÁFICO DE PERCENTUAL DE TIPOS DE IMÓVEIS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536578"/>
              <a:ext cx="8107139" cy="16154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sz="2400" spc="-84">
                  <a:solidFill>
                    <a:srgbClr val="012B1B"/>
                  </a:solidFill>
                  <a:latin typeface="Open Sauce"/>
                </a:rPr>
                <a:t>Com a conversão dos dados em termos percentuais, foram obtidos os seguintes resultados: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812399" y="197440"/>
            <a:ext cx="977373" cy="831260"/>
            <a:chOff x="0" y="0"/>
            <a:chExt cx="1303165" cy="110834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79339" y="-114300"/>
              <a:ext cx="989216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H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522613" y="162204"/>
              <a:ext cx="780551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L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445824"/>
              <a:ext cx="1303165" cy="1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08"/>
                </a:lnSpc>
                <a:spcBef>
                  <a:spcPct val="0"/>
                </a:spcBef>
              </a:pPr>
              <a:r>
                <a:rPr lang="en-US" sz="542" spc="372">
                  <a:solidFill>
                    <a:srgbClr val="012B1B"/>
                  </a:solidFill>
                  <a:latin typeface="Roboto"/>
                </a:rPr>
                <a:t>HILACA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553"/>
            <a:ext cx="8966188" cy="10290553"/>
            <a:chOff x="0" y="0"/>
            <a:chExt cx="1389097" cy="15942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89097" cy="1594276"/>
            </a:xfrm>
            <a:custGeom>
              <a:avLst/>
              <a:gdLst/>
              <a:ahLst/>
              <a:cxnLst/>
              <a:rect r="r" b="b" t="t" l="l"/>
              <a:pathLst>
                <a:path h="1594276" w="1389097">
                  <a:moveTo>
                    <a:pt x="0" y="0"/>
                  </a:moveTo>
                  <a:lnTo>
                    <a:pt x="1389097" y="0"/>
                  </a:lnTo>
                  <a:lnTo>
                    <a:pt x="1389097" y="1594276"/>
                  </a:lnTo>
                  <a:lnTo>
                    <a:pt x="0" y="1594276"/>
                  </a:lnTo>
                  <a:close/>
                </a:path>
              </a:pathLst>
            </a:custGeom>
            <a:blipFill>
              <a:blip r:embed="rId2"/>
              <a:stretch>
                <a:fillRect l="0" t="0" r="0" b="-3069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04664" y="1028700"/>
            <a:ext cx="5756861" cy="8224087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13683" t="-17370" r="-14739" b="-17558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98694" y="3615860"/>
            <a:ext cx="7833932" cy="1236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99"/>
              </a:lnSpc>
            </a:pPr>
            <a:r>
              <a:rPr lang="en-US" sz="9299" spc="-325">
                <a:solidFill>
                  <a:srgbClr val="012B1B"/>
                </a:solidFill>
                <a:latin typeface="Tex Gyre Bonum Italics"/>
              </a:rPr>
              <a:t>Conclusões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10494171">
            <a:off x="14178839" y="-973427"/>
            <a:ext cx="5061392" cy="2887294"/>
          </a:xfrm>
          <a:custGeom>
            <a:avLst/>
            <a:gdLst/>
            <a:ahLst/>
            <a:cxnLst/>
            <a:rect r="r" b="b" t="t" l="l"/>
            <a:pathLst>
              <a:path h="2887294" w="5061392">
                <a:moveTo>
                  <a:pt x="0" y="0"/>
                </a:moveTo>
                <a:lnTo>
                  <a:pt x="5061392" y="0"/>
                </a:lnTo>
                <a:lnTo>
                  <a:pt x="5061392" y="2887293"/>
                </a:lnTo>
                <a:lnTo>
                  <a:pt x="0" y="28872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2921672">
            <a:off x="14178839" y="7454224"/>
            <a:ext cx="5061392" cy="2887294"/>
          </a:xfrm>
          <a:custGeom>
            <a:avLst/>
            <a:gdLst/>
            <a:ahLst/>
            <a:cxnLst/>
            <a:rect r="r" b="b" t="t" l="l"/>
            <a:pathLst>
              <a:path h="2887294" w="5061392">
                <a:moveTo>
                  <a:pt x="0" y="0"/>
                </a:moveTo>
                <a:lnTo>
                  <a:pt x="5061392" y="0"/>
                </a:lnTo>
                <a:lnTo>
                  <a:pt x="5061392" y="2887294"/>
                </a:lnTo>
                <a:lnTo>
                  <a:pt x="0" y="28872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053669" y="8774046"/>
            <a:ext cx="838324" cy="828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3"/>
              </a:lnSpc>
            </a:pPr>
            <a:r>
              <a:rPr lang="en-US" sz="4638" spc="-371">
                <a:solidFill>
                  <a:srgbClr val="012B1B"/>
                </a:solidFill>
                <a:latin typeface="TAN Pearl"/>
              </a:rPr>
              <a:t>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29328" y="9008373"/>
            <a:ext cx="661489" cy="828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3"/>
              </a:lnSpc>
            </a:pPr>
            <a:r>
              <a:rPr lang="en-US" sz="4638" spc="-371">
                <a:solidFill>
                  <a:srgbClr val="012B1B"/>
                </a:solidFill>
                <a:latin typeface="TAN Pearl"/>
              </a:rPr>
              <a:t>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986433" y="9275690"/>
            <a:ext cx="1104385" cy="91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87"/>
              </a:lnSpc>
              <a:spcBef>
                <a:spcPct val="0"/>
              </a:spcBef>
            </a:pPr>
            <a:r>
              <a:rPr lang="en-US" sz="613" spc="421">
                <a:solidFill>
                  <a:srgbClr val="012B1B"/>
                </a:solidFill>
                <a:latin typeface="Roboto"/>
              </a:rPr>
              <a:t>HILACA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AAF386">
                <a:alpha val="17647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21734" y="1535326"/>
            <a:ext cx="7953458" cy="2657015"/>
            <a:chOff x="0" y="0"/>
            <a:chExt cx="10604610" cy="354268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604610" cy="3441086"/>
            </a:xfrm>
            <a:custGeom>
              <a:avLst/>
              <a:gdLst/>
              <a:ahLst/>
              <a:cxnLst/>
              <a:rect r="r" b="b" t="t" l="l"/>
              <a:pathLst>
                <a:path h="3441086" w="10604610">
                  <a:moveTo>
                    <a:pt x="0" y="0"/>
                  </a:moveTo>
                  <a:lnTo>
                    <a:pt x="10604610" y="0"/>
                  </a:lnTo>
                  <a:lnTo>
                    <a:pt x="10604610" y="3441086"/>
                  </a:lnTo>
                  <a:lnTo>
                    <a:pt x="0" y="3441086"/>
                  </a:lnTo>
                  <a:close/>
                </a:path>
              </a:pathLst>
            </a:custGeom>
            <a:solidFill>
              <a:srgbClr val="012B1B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604610" cy="3542686"/>
            </a:xfrm>
            <a:custGeom>
              <a:avLst/>
              <a:gdLst/>
              <a:ahLst/>
              <a:cxnLst/>
              <a:rect r="r" b="b" t="t" l="l"/>
              <a:pathLst>
                <a:path h="3542686" w="10604610">
                  <a:moveTo>
                    <a:pt x="0" y="3441086"/>
                  </a:moveTo>
                  <a:lnTo>
                    <a:pt x="10604610" y="3441086"/>
                  </a:lnTo>
                  <a:lnTo>
                    <a:pt x="10477610" y="3542686"/>
                  </a:lnTo>
                  <a:cubicBezTo>
                    <a:pt x="10477610" y="3542686"/>
                    <a:pt x="9487010" y="3466486"/>
                    <a:pt x="9385410" y="3466486"/>
                  </a:cubicBezTo>
                  <a:lnTo>
                    <a:pt x="1219200" y="3466486"/>
                  </a:lnTo>
                  <a:cubicBezTo>
                    <a:pt x="1117600" y="3466486"/>
                    <a:pt x="127000" y="3542686"/>
                    <a:pt x="127000" y="3542686"/>
                  </a:cubicBezTo>
                  <a:lnTo>
                    <a:pt x="0" y="3441086"/>
                  </a:lnTo>
                  <a:lnTo>
                    <a:pt x="0" y="0"/>
                  </a:lnTo>
                  <a:lnTo>
                    <a:pt x="10604610" y="0"/>
                  </a:lnTo>
                  <a:lnTo>
                    <a:pt x="10604610" y="3441086"/>
                  </a:lnTo>
                  <a:lnTo>
                    <a:pt x="12700" y="3441086"/>
                  </a:lnTo>
                  <a:lnTo>
                    <a:pt x="12700" y="3428386"/>
                  </a:lnTo>
                  <a:lnTo>
                    <a:pt x="10591910" y="3428386"/>
                  </a:lnTo>
                  <a:lnTo>
                    <a:pt x="10591910" y="12700"/>
                  </a:lnTo>
                  <a:lnTo>
                    <a:pt x="12700" y="12700"/>
                  </a:lnTo>
                  <a:lnTo>
                    <a:pt x="12700" y="3441086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0604610" cy="3479186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Arimo Bold"/>
                </a:rPr>
                <a:t>Diante da análise de regressão linear realizada, observou-se que a variável R² é igual a 0,44. Isso indica que 44% da variabilidade no valor do aluguel pode ser explicada pela área do imóvel. Portanto, é possível afirmar que esta variável auxilia na previsão do aluguel, uma vez que, dependendo do tamanho do imóvel, o valor do aluguel sofre alterações.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791944" y="3231992"/>
            <a:ext cx="7930335" cy="2606697"/>
            <a:chOff x="0" y="0"/>
            <a:chExt cx="10573780" cy="347559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573779" cy="3373996"/>
            </a:xfrm>
            <a:custGeom>
              <a:avLst/>
              <a:gdLst/>
              <a:ahLst/>
              <a:cxnLst/>
              <a:rect r="r" b="b" t="t" l="l"/>
              <a:pathLst>
                <a:path h="3373996" w="10573779">
                  <a:moveTo>
                    <a:pt x="0" y="0"/>
                  </a:moveTo>
                  <a:lnTo>
                    <a:pt x="10573779" y="0"/>
                  </a:lnTo>
                  <a:lnTo>
                    <a:pt x="10573779" y="3373996"/>
                  </a:lnTo>
                  <a:lnTo>
                    <a:pt x="0" y="3373996"/>
                  </a:lnTo>
                  <a:close/>
                </a:path>
              </a:pathLst>
            </a:custGeom>
            <a:solidFill>
              <a:srgbClr val="FFFACD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573779" cy="3475596"/>
            </a:xfrm>
            <a:custGeom>
              <a:avLst/>
              <a:gdLst/>
              <a:ahLst/>
              <a:cxnLst/>
              <a:rect r="r" b="b" t="t" l="l"/>
              <a:pathLst>
                <a:path h="3475596" w="10573779">
                  <a:moveTo>
                    <a:pt x="0" y="3373996"/>
                  </a:moveTo>
                  <a:lnTo>
                    <a:pt x="10573779" y="3373996"/>
                  </a:lnTo>
                  <a:lnTo>
                    <a:pt x="10446779" y="3475596"/>
                  </a:lnTo>
                  <a:cubicBezTo>
                    <a:pt x="10446779" y="3475596"/>
                    <a:pt x="9456179" y="3399396"/>
                    <a:pt x="9354579" y="3399396"/>
                  </a:cubicBezTo>
                  <a:lnTo>
                    <a:pt x="1219200" y="3399396"/>
                  </a:lnTo>
                  <a:cubicBezTo>
                    <a:pt x="1117600" y="3399396"/>
                    <a:pt x="127000" y="3475596"/>
                    <a:pt x="127000" y="3475596"/>
                  </a:cubicBezTo>
                  <a:lnTo>
                    <a:pt x="0" y="3373996"/>
                  </a:lnTo>
                  <a:lnTo>
                    <a:pt x="0" y="0"/>
                  </a:lnTo>
                  <a:lnTo>
                    <a:pt x="10573779" y="0"/>
                  </a:lnTo>
                  <a:lnTo>
                    <a:pt x="10573779" y="3373996"/>
                  </a:lnTo>
                  <a:lnTo>
                    <a:pt x="12700" y="3373996"/>
                  </a:lnTo>
                  <a:lnTo>
                    <a:pt x="12700" y="3361296"/>
                  </a:lnTo>
                  <a:lnTo>
                    <a:pt x="10561079" y="3361296"/>
                  </a:lnTo>
                  <a:lnTo>
                    <a:pt x="10561079" y="12700"/>
                  </a:lnTo>
                  <a:lnTo>
                    <a:pt x="12700" y="12700"/>
                  </a:lnTo>
                  <a:lnTo>
                    <a:pt x="12700" y="3373996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0573780" cy="3412096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r">
                <a:lnSpc>
                  <a:spcPts val="2799"/>
                </a:lnSpc>
              </a:pPr>
              <a:r>
                <a:rPr lang="en-US" sz="1999">
                  <a:solidFill>
                    <a:srgbClr val="012B1B"/>
                  </a:solidFill>
                  <a:latin typeface="Arimo Bold"/>
                </a:rPr>
                <a:t>As variáveis mais relevantes para prever o valor do aluguel são a quantidade de garagens, a área, o valor total do aluguel e a quantidade de quartos. As variáveis que tendem a aumentar o valor do aluguel são a área, a quantidade de quartos e a quantidade de garagens. 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338866" y="4535341"/>
            <a:ext cx="5201991" cy="2601774"/>
            <a:chOff x="0" y="0"/>
            <a:chExt cx="6935988" cy="346903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935987" cy="3367432"/>
            </a:xfrm>
            <a:custGeom>
              <a:avLst/>
              <a:gdLst/>
              <a:ahLst/>
              <a:cxnLst/>
              <a:rect r="r" b="b" t="t" l="l"/>
              <a:pathLst>
                <a:path h="3367432" w="6935987">
                  <a:moveTo>
                    <a:pt x="0" y="0"/>
                  </a:moveTo>
                  <a:lnTo>
                    <a:pt x="6935987" y="0"/>
                  </a:lnTo>
                  <a:lnTo>
                    <a:pt x="6935987" y="3367432"/>
                  </a:lnTo>
                  <a:lnTo>
                    <a:pt x="0" y="3367432"/>
                  </a:ln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35987" cy="3469032"/>
            </a:xfrm>
            <a:custGeom>
              <a:avLst/>
              <a:gdLst/>
              <a:ahLst/>
              <a:cxnLst/>
              <a:rect r="r" b="b" t="t" l="l"/>
              <a:pathLst>
                <a:path h="3469032" w="6935987">
                  <a:moveTo>
                    <a:pt x="0" y="3367432"/>
                  </a:moveTo>
                  <a:lnTo>
                    <a:pt x="6935987" y="3367432"/>
                  </a:lnTo>
                  <a:lnTo>
                    <a:pt x="6808987" y="3469032"/>
                  </a:lnTo>
                  <a:cubicBezTo>
                    <a:pt x="6808987" y="3469032"/>
                    <a:pt x="5818387" y="3392832"/>
                    <a:pt x="5716787" y="3392832"/>
                  </a:cubicBezTo>
                  <a:lnTo>
                    <a:pt x="1219200" y="3392832"/>
                  </a:lnTo>
                  <a:cubicBezTo>
                    <a:pt x="1117600" y="3392832"/>
                    <a:pt x="127000" y="3469032"/>
                    <a:pt x="127000" y="3469032"/>
                  </a:cubicBezTo>
                  <a:lnTo>
                    <a:pt x="0" y="3367432"/>
                  </a:lnTo>
                  <a:lnTo>
                    <a:pt x="0" y="0"/>
                  </a:lnTo>
                  <a:lnTo>
                    <a:pt x="6935987" y="0"/>
                  </a:lnTo>
                  <a:lnTo>
                    <a:pt x="6935987" y="3367432"/>
                  </a:lnTo>
                  <a:lnTo>
                    <a:pt x="12700" y="3367432"/>
                  </a:lnTo>
                  <a:lnTo>
                    <a:pt x="12700" y="3354732"/>
                  </a:lnTo>
                  <a:lnTo>
                    <a:pt x="6923287" y="3354732"/>
                  </a:lnTo>
                  <a:lnTo>
                    <a:pt x="6923287" y="12700"/>
                  </a:lnTo>
                  <a:lnTo>
                    <a:pt x="12700" y="12700"/>
                  </a:lnTo>
                  <a:lnTo>
                    <a:pt x="12700" y="3367432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6935988" cy="3405532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012B1B"/>
                  </a:solidFill>
                  <a:latin typeface="Arimo Bold"/>
                </a:rPr>
                <a:t>Por outro lado, a variável que pode reduzir o valor é o valor total do aluguel. Ao comparar o valor do aluguel com o valor total do aluguel e a área, o R² resultou em 0,41, ou seja, 41%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348013" y="6357331"/>
            <a:ext cx="5345545" cy="2560817"/>
            <a:chOff x="0" y="0"/>
            <a:chExt cx="7127393" cy="341442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127393" cy="3312823"/>
            </a:xfrm>
            <a:custGeom>
              <a:avLst/>
              <a:gdLst/>
              <a:ahLst/>
              <a:cxnLst/>
              <a:rect r="r" b="b" t="t" l="l"/>
              <a:pathLst>
                <a:path h="3312823" w="7127393">
                  <a:moveTo>
                    <a:pt x="0" y="0"/>
                  </a:moveTo>
                  <a:lnTo>
                    <a:pt x="7127393" y="0"/>
                  </a:lnTo>
                  <a:lnTo>
                    <a:pt x="7127393" y="3312823"/>
                  </a:lnTo>
                  <a:lnTo>
                    <a:pt x="0" y="3312823"/>
                  </a:lnTo>
                  <a:close/>
                </a:path>
              </a:pathLst>
            </a:custGeom>
            <a:solidFill>
              <a:srgbClr val="E5FFB8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127393" cy="3414423"/>
            </a:xfrm>
            <a:custGeom>
              <a:avLst/>
              <a:gdLst/>
              <a:ahLst/>
              <a:cxnLst/>
              <a:rect r="r" b="b" t="t" l="l"/>
              <a:pathLst>
                <a:path h="3414423" w="7127393">
                  <a:moveTo>
                    <a:pt x="0" y="3312823"/>
                  </a:moveTo>
                  <a:lnTo>
                    <a:pt x="7127393" y="3312823"/>
                  </a:lnTo>
                  <a:lnTo>
                    <a:pt x="7000393" y="3414423"/>
                  </a:lnTo>
                  <a:cubicBezTo>
                    <a:pt x="7000393" y="3414423"/>
                    <a:pt x="6009793" y="3338223"/>
                    <a:pt x="5908193" y="3338223"/>
                  </a:cubicBezTo>
                  <a:lnTo>
                    <a:pt x="1219200" y="3338223"/>
                  </a:lnTo>
                  <a:cubicBezTo>
                    <a:pt x="1117600" y="3338223"/>
                    <a:pt x="127000" y="3414423"/>
                    <a:pt x="127000" y="3414423"/>
                  </a:cubicBezTo>
                  <a:lnTo>
                    <a:pt x="0" y="3312823"/>
                  </a:lnTo>
                  <a:lnTo>
                    <a:pt x="0" y="0"/>
                  </a:lnTo>
                  <a:lnTo>
                    <a:pt x="7127393" y="0"/>
                  </a:lnTo>
                  <a:lnTo>
                    <a:pt x="7127393" y="3312823"/>
                  </a:lnTo>
                  <a:lnTo>
                    <a:pt x="12700" y="3312823"/>
                  </a:lnTo>
                  <a:lnTo>
                    <a:pt x="12700" y="3300123"/>
                  </a:lnTo>
                  <a:lnTo>
                    <a:pt x="7114693" y="3300123"/>
                  </a:lnTo>
                  <a:lnTo>
                    <a:pt x="7114693" y="12700"/>
                  </a:lnTo>
                  <a:lnTo>
                    <a:pt x="12700" y="12700"/>
                  </a:lnTo>
                  <a:lnTo>
                    <a:pt x="12700" y="3312823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7127393" cy="3350923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012B1B"/>
                  </a:solidFill>
                  <a:latin typeface="Arimo Bold"/>
                </a:rPr>
                <a:t>O gráfico de distribuição de despesas evidencia isso claramente, ao mostrar que imóveis do tipo apartamento, casa em condomínio e casa estão entre os de maior valor.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-4386859">
            <a:off x="14416863" y="7622090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5"/>
                </a:lnTo>
                <a:lnTo>
                  <a:pt x="0" y="26659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-4386859">
            <a:off x="15358653" y="3349615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5"/>
                </a:lnTo>
                <a:lnTo>
                  <a:pt x="0" y="26659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-1281466" y="7925308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4"/>
                </a:lnTo>
                <a:lnTo>
                  <a:pt x="0" y="2665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6799475" y="39999"/>
            <a:ext cx="903270" cy="90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6"/>
              </a:lnSpc>
            </a:pPr>
            <a:r>
              <a:rPr lang="en-US" sz="4997" spc="-399">
                <a:solidFill>
                  <a:srgbClr val="012B1B"/>
                </a:solidFill>
                <a:latin typeface="TAN Pearl"/>
              </a:rPr>
              <a:t>H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204237" y="292480"/>
            <a:ext cx="712735" cy="90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6"/>
              </a:lnSpc>
            </a:pPr>
            <a:r>
              <a:rPr lang="en-US" sz="4997" spc="-399">
                <a:solidFill>
                  <a:srgbClr val="012B1B"/>
                </a:solidFill>
                <a:latin typeface="TAN Pearl"/>
              </a:rPr>
              <a:t>L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6727029" y="589964"/>
            <a:ext cx="1189943" cy="9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40"/>
              </a:lnSpc>
              <a:spcBef>
                <a:spcPct val="0"/>
              </a:spcBef>
            </a:pPr>
            <a:r>
              <a:rPr lang="en-US" sz="660" spc="454">
                <a:solidFill>
                  <a:srgbClr val="012B1B"/>
                </a:solidFill>
                <a:latin typeface="Roboto"/>
              </a:rPr>
              <a:t>HILACA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8275834" y="562659"/>
            <a:ext cx="5345545" cy="1843955"/>
            <a:chOff x="0" y="0"/>
            <a:chExt cx="7127393" cy="245860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127393" cy="2357007"/>
            </a:xfrm>
            <a:custGeom>
              <a:avLst/>
              <a:gdLst/>
              <a:ahLst/>
              <a:cxnLst/>
              <a:rect r="r" b="b" t="t" l="l"/>
              <a:pathLst>
                <a:path h="2357007" w="7127393">
                  <a:moveTo>
                    <a:pt x="0" y="0"/>
                  </a:moveTo>
                  <a:lnTo>
                    <a:pt x="7127393" y="0"/>
                  </a:lnTo>
                  <a:lnTo>
                    <a:pt x="7127393" y="2357007"/>
                  </a:lnTo>
                  <a:lnTo>
                    <a:pt x="0" y="235700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127393" cy="2458607"/>
            </a:xfrm>
            <a:custGeom>
              <a:avLst/>
              <a:gdLst/>
              <a:ahLst/>
              <a:cxnLst/>
              <a:rect r="r" b="b" t="t" l="l"/>
              <a:pathLst>
                <a:path h="2458607" w="7127393">
                  <a:moveTo>
                    <a:pt x="0" y="2357007"/>
                  </a:moveTo>
                  <a:lnTo>
                    <a:pt x="7127393" y="2357007"/>
                  </a:lnTo>
                  <a:lnTo>
                    <a:pt x="7000393" y="2458607"/>
                  </a:lnTo>
                  <a:cubicBezTo>
                    <a:pt x="7000393" y="2458607"/>
                    <a:pt x="6009793" y="2382407"/>
                    <a:pt x="5908193" y="2382407"/>
                  </a:cubicBezTo>
                  <a:lnTo>
                    <a:pt x="1219200" y="2382407"/>
                  </a:lnTo>
                  <a:cubicBezTo>
                    <a:pt x="1117600" y="2382407"/>
                    <a:pt x="127000" y="2458607"/>
                    <a:pt x="127000" y="2458607"/>
                  </a:cubicBezTo>
                  <a:lnTo>
                    <a:pt x="0" y="2357007"/>
                  </a:lnTo>
                  <a:lnTo>
                    <a:pt x="0" y="0"/>
                  </a:lnTo>
                  <a:lnTo>
                    <a:pt x="7127393" y="0"/>
                  </a:lnTo>
                  <a:lnTo>
                    <a:pt x="7127393" y="2357007"/>
                  </a:lnTo>
                  <a:lnTo>
                    <a:pt x="12700" y="2357007"/>
                  </a:lnTo>
                  <a:lnTo>
                    <a:pt x="12700" y="2344307"/>
                  </a:lnTo>
                  <a:lnTo>
                    <a:pt x="7114693" y="2344307"/>
                  </a:lnTo>
                  <a:lnTo>
                    <a:pt x="7114693" y="12700"/>
                  </a:lnTo>
                  <a:lnTo>
                    <a:pt x="12700" y="12700"/>
                  </a:lnTo>
                  <a:lnTo>
                    <a:pt x="12700" y="2357007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7127393" cy="2395107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012B1B"/>
                  </a:solidFill>
                  <a:latin typeface="Arimo Bold"/>
                </a:rPr>
                <a:t>Na análise de predição do aluguel, utilizou-se como base um imóvel com área de 60m² e obtivemos o resultado de R$ 2.656,19.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AAF386">
                <a:alpha val="17647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41472" y="610870"/>
            <a:ext cx="9436711" cy="660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5000" spc="-150">
                <a:solidFill>
                  <a:srgbClr val="012B1B"/>
                </a:solidFill>
                <a:latin typeface="Tex Gyre Bonum"/>
              </a:rPr>
              <a:t>APRIMORAÇÕES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5918177" y="1535326"/>
            <a:ext cx="2657015" cy="2657015"/>
            <a:chOff x="0" y="0"/>
            <a:chExt cx="3542686" cy="354268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542686" cy="3441086"/>
            </a:xfrm>
            <a:custGeom>
              <a:avLst/>
              <a:gdLst/>
              <a:ahLst/>
              <a:cxnLst/>
              <a:rect r="r" b="b" t="t" l="l"/>
              <a:pathLst>
                <a:path h="3441086" w="3542686">
                  <a:moveTo>
                    <a:pt x="0" y="0"/>
                  </a:moveTo>
                  <a:lnTo>
                    <a:pt x="3542686" y="0"/>
                  </a:lnTo>
                  <a:lnTo>
                    <a:pt x="3542686" y="3441086"/>
                  </a:lnTo>
                  <a:lnTo>
                    <a:pt x="0" y="3441086"/>
                  </a:lnTo>
                  <a:close/>
                </a:path>
              </a:pathLst>
            </a:custGeom>
            <a:solidFill>
              <a:srgbClr val="012B1B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542686" cy="3542686"/>
            </a:xfrm>
            <a:custGeom>
              <a:avLst/>
              <a:gdLst/>
              <a:ahLst/>
              <a:cxnLst/>
              <a:rect r="r" b="b" t="t" l="l"/>
              <a:pathLst>
                <a:path h="3542686" w="3542686">
                  <a:moveTo>
                    <a:pt x="0" y="3441086"/>
                  </a:moveTo>
                  <a:lnTo>
                    <a:pt x="3542686" y="3441086"/>
                  </a:lnTo>
                  <a:lnTo>
                    <a:pt x="3415686" y="3542686"/>
                  </a:lnTo>
                  <a:cubicBezTo>
                    <a:pt x="3415686" y="3542686"/>
                    <a:pt x="2425086" y="3466486"/>
                    <a:pt x="2323486" y="3466486"/>
                  </a:cubicBezTo>
                  <a:lnTo>
                    <a:pt x="1219200" y="3466486"/>
                  </a:lnTo>
                  <a:cubicBezTo>
                    <a:pt x="1117600" y="3466486"/>
                    <a:pt x="127000" y="3542686"/>
                    <a:pt x="127000" y="3542686"/>
                  </a:cubicBezTo>
                  <a:lnTo>
                    <a:pt x="0" y="3441086"/>
                  </a:lnTo>
                  <a:lnTo>
                    <a:pt x="0" y="0"/>
                  </a:lnTo>
                  <a:lnTo>
                    <a:pt x="3542686" y="0"/>
                  </a:lnTo>
                  <a:lnTo>
                    <a:pt x="3542686" y="3441086"/>
                  </a:lnTo>
                  <a:lnTo>
                    <a:pt x="12700" y="3441086"/>
                  </a:lnTo>
                  <a:lnTo>
                    <a:pt x="12700" y="3428386"/>
                  </a:lnTo>
                  <a:lnTo>
                    <a:pt x="3529986" y="3428386"/>
                  </a:lnTo>
                  <a:lnTo>
                    <a:pt x="3529986" y="12700"/>
                  </a:lnTo>
                  <a:lnTo>
                    <a:pt x="12700" y="12700"/>
                  </a:lnTo>
                  <a:lnTo>
                    <a:pt x="12700" y="3441086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542686" cy="3479186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Arimo"/>
                </a:rPr>
                <a:t>segmentar por regiões, para proporcionar uma compreensão mais detalhada dos dados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791944" y="3231992"/>
            <a:ext cx="2606697" cy="2606697"/>
            <a:chOff x="0" y="0"/>
            <a:chExt cx="3475596" cy="347559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475596" cy="3373996"/>
            </a:xfrm>
            <a:custGeom>
              <a:avLst/>
              <a:gdLst/>
              <a:ahLst/>
              <a:cxnLst/>
              <a:rect r="r" b="b" t="t" l="l"/>
              <a:pathLst>
                <a:path h="3373996" w="3475596">
                  <a:moveTo>
                    <a:pt x="0" y="0"/>
                  </a:moveTo>
                  <a:lnTo>
                    <a:pt x="3475596" y="0"/>
                  </a:lnTo>
                  <a:lnTo>
                    <a:pt x="3475596" y="3373996"/>
                  </a:lnTo>
                  <a:lnTo>
                    <a:pt x="0" y="3373996"/>
                  </a:lnTo>
                  <a:close/>
                </a:path>
              </a:pathLst>
            </a:custGeom>
            <a:solidFill>
              <a:srgbClr val="FFFACD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475596" cy="3475596"/>
            </a:xfrm>
            <a:custGeom>
              <a:avLst/>
              <a:gdLst/>
              <a:ahLst/>
              <a:cxnLst/>
              <a:rect r="r" b="b" t="t" l="l"/>
              <a:pathLst>
                <a:path h="3475596" w="3475596">
                  <a:moveTo>
                    <a:pt x="0" y="3373996"/>
                  </a:moveTo>
                  <a:lnTo>
                    <a:pt x="3475596" y="3373996"/>
                  </a:lnTo>
                  <a:lnTo>
                    <a:pt x="3348596" y="3475596"/>
                  </a:lnTo>
                  <a:cubicBezTo>
                    <a:pt x="3348596" y="3475596"/>
                    <a:pt x="2357996" y="3399396"/>
                    <a:pt x="2256396" y="3399396"/>
                  </a:cubicBezTo>
                  <a:lnTo>
                    <a:pt x="1219200" y="3399396"/>
                  </a:lnTo>
                  <a:cubicBezTo>
                    <a:pt x="1117600" y="3399396"/>
                    <a:pt x="127000" y="3475596"/>
                    <a:pt x="127000" y="3475596"/>
                  </a:cubicBezTo>
                  <a:lnTo>
                    <a:pt x="0" y="3373996"/>
                  </a:lnTo>
                  <a:lnTo>
                    <a:pt x="0" y="0"/>
                  </a:lnTo>
                  <a:lnTo>
                    <a:pt x="3475596" y="0"/>
                  </a:lnTo>
                  <a:lnTo>
                    <a:pt x="3475596" y="3373996"/>
                  </a:lnTo>
                  <a:lnTo>
                    <a:pt x="12700" y="3373996"/>
                  </a:lnTo>
                  <a:lnTo>
                    <a:pt x="12700" y="3361296"/>
                  </a:lnTo>
                  <a:lnTo>
                    <a:pt x="3462896" y="3361296"/>
                  </a:lnTo>
                  <a:lnTo>
                    <a:pt x="3462896" y="12700"/>
                  </a:lnTo>
                  <a:lnTo>
                    <a:pt x="12700" y="12700"/>
                  </a:lnTo>
                  <a:lnTo>
                    <a:pt x="12700" y="3373996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475596" cy="3412096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r">
                <a:lnSpc>
                  <a:spcPts val="2799"/>
                </a:lnSpc>
              </a:pPr>
              <a:r>
                <a:rPr lang="en-US" sz="1999">
                  <a:solidFill>
                    <a:srgbClr val="012B1B"/>
                  </a:solidFill>
                  <a:latin typeface="Arimo"/>
                </a:rPr>
                <a:t>especificar o que representa a coluna 'Total' de modo a evitar ambiguidades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611468" y="4906716"/>
            <a:ext cx="2601774" cy="2901230"/>
            <a:chOff x="0" y="0"/>
            <a:chExt cx="3469032" cy="386830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469032" cy="3766707"/>
            </a:xfrm>
            <a:custGeom>
              <a:avLst/>
              <a:gdLst/>
              <a:ahLst/>
              <a:cxnLst/>
              <a:rect r="r" b="b" t="t" l="l"/>
              <a:pathLst>
                <a:path h="3766707" w="3469032">
                  <a:moveTo>
                    <a:pt x="0" y="0"/>
                  </a:moveTo>
                  <a:lnTo>
                    <a:pt x="3469032" y="0"/>
                  </a:lnTo>
                  <a:lnTo>
                    <a:pt x="3469032" y="3766707"/>
                  </a:lnTo>
                  <a:lnTo>
                    <a:pt x="0" y="3766707"/>
                  </a:ln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469032" cy="3868307"/>
            </a:xfrm>
            <a:custGeom>
              <a:avLst/>
              <a:gdLst/>
              <a:ahLst/>
              <a:cxnLst/>
              <a:rect r="r" b="b" t="t" l="l"/>
              <a:pathLst>
                <a:path h="3868307" w="3469032">
                  <a:moveTo>
                    <a:pt x="0" y="3766707"/>
                  </a:moveTo>
                  <a:lnTo>
                    <a:pt x="3469032" y="3766707"/>
                  </a:lnTo>
                  <a:lnTo>
                    <a:pt x="3342032" y="3868307"/>
                  </a:lnTo>
                  <a:cubicBezTo>
                    <a:pt x="3342032" y="3868307"/>
                    <a:pt x="2351432" y="3792107"/>
                    <a:pt x="2249832" y="3792107"/>
                  </a:cubicBezTo>
                  <a:lnTo>
                    <a:pt x="1219200" y="3792107"/>
                  </a:lnTo>
                  <a:cubicBezTo>
                    <a:pt x="1117600" y="3792107"/>
                    <a:pt x="127000" y="3868307"/>
                    <a:pt x="127000" y="3868307"/>
                  </a:cubicBezTo>
                  <a:lnTo>
                    <a:pt x="0" y="3766707"/>
                  </a:lnTo>
                  <a:lnTo>
                    <a:pt x="0" y="0"/>
                  </a:lnTo>
                  <a:lnTo>
                    <a:pt x="3469032" y="0"/>
                  </a:lnTo>
                  <a:lnTo>
                    <a:pt x="3469032" y="3766707"/>
                  </a:lnTo>
                  <a:lnTo>
                    <a:pt x="12700" y="3766707"/>
                  </a:lnTo>
                  <a:lnTo>
                    <a:pt x="12700" y="3754007"/>
                  </a:lnTo>
                  <a:lnTo>
                    <a:pt x="3456332" y="3754007"/>
                  </a:lnTo>
                  <a:lnTo>
                    <a:pt x="3456332" y="12700"/>
                  </a:lnTo>
                  <a:lnTo>
                    <a:pt x="12700" y="12700"/>
                  </a:lnTo>
                  <a:lnTo>
                    <a:pt x="12700" y="3766707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3469032" cy="3804807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012B1B"/>
                  </a:solidFill>
                  <a:latin typeface="Arimo"/>
                </a:rPr>
                <a:t>incluir os valores das despesas por região, para adicionar uma camada de profundidade à análise financeira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095293" y="5299795"/>
            <a:ext cx="3188746" cy="3958505"/>
            <a:chOff x="0" y="0"/>
            <a:chExt cx="4251661" cy="527800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251661" cy="5176407"/>
            </a:xfrm>
            <a:custGeom>
              <a:avLst/>
              <a:gdLst/>
              <a:ahLst/>
              <a:cxnLst/>
              <a:rect r="r" b="b" t="t" l="l"/>
              <a:pathLst>
                <a:path h="5176407" w="4251661">
                  <a:moveTo>
                    <a:pt x="0" y="0"/>
                  </a:moveTo>
                  <a:lnTo>
                    <a:pt x="4251661" y="0"/>
                  </a:lnTo>
                  <a:lnTo>
                    <a:pt x="4251661" y="5176407"/>
                  </a:lnTo>
                  <a:lnTo>
                    <a:pt x="0" y="5176407"/>
                  </a:lnTo>
                  <a:close/>
                </a:path>
              </a:pathLst>
            </a:custGeom>
            <a:solidFill>
              <a:srgbClr val="E5FFB8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251661" cy="5278007"/>
            </a:xfrm>
            <a:custGeom>
              <a:avLst/>
              <a:gdLst/>
              <a:ahLst/>
              <a:cxnLst/>
              <a:rect r="r" b="b" t="t" l="l"/>
              <a:pathLst>
                <a:path h="5278007" w="4251661">
                  <a:moveTo>
                    <a:pt x="0" y="5176407"/>
                  </a:moveTo>
                  <a:lnTo>
                    <a:pt x="4251661" y="5176407"/>
                  </a:lnTo>
                  <a:lnTo>
                    <a:pt x="4124661" y="5278007"/>
                  </a:lnTo>
                  <a:cubicBezTo>
                    <a:pt x="4124661" y="5278007"/>
                    <a:pt x="3134061" y="5201807"/>
                    <a:pt x="3032461" y="5201807"/>
                  </a:cubicBezTo>
                  <a:lnTo>
                    <a:pt x="1219200" y="5201807"/>
                  </a:lnTo>
                  <a:cubicBezTo>
                    <a:pt x="1117600" y="5201807"/>
                    <a:pt x="127000" y="5278007"/>
                    <a:pt x="127000" y="5278007"/>
                  </a:cubicBezTo>
                  <a:lnTo>
                    <a:pt x="0" y="5176407"/>
                  </a:lnTo>
                  <a:lnTo>
                    <a:pt x="0" y="0"/>
                  </a:lnTo>
                  <a:lnTo>
                    <a:pt x="4251661" y="0"/>
                  </a:lnTo>
                  <a:lnTo>
                    <a:pt x="4251661" y="5176407"/>
                  </a:lnTo>
                  <a:lnTo>
                    <a:pt x="12700" y="5176407"/>
                  </a:lnTo>
                  <a:lnTo>
                    <a:pt x="12700" y="5163707"/>
                  </a:lnTo>
                  <a:lnTo>
                    <a:pt x="4238961" y="5163707"/>
                  </a:lnTo>
                  <a:lnTo>
                    <a:pt x="4238961" y="12700"/>
                  </a:lnTo>
                  <a:lnTo>
                    <a:pt x="12700" y="12700"/>
                  </a:lnTo>
                  <a:lnTo>
                    <a:pt x="12700" y="5176407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251661" cy="5214507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012B1B"/>
                  </a:solidFill>
                  <a:latin typeface="Arimo"/>
                </a:rPr>
                <a:t>incorporar variáveis adicionais como proximidade de hospitais, shoppings, mercados, escolas, faculdades e meios de transporte pode fornecer insights valiosos, contribuindo para uma análise mais robusta e informada</a:t>
              </a: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-4386859">
            <a:off x="14416863" y="7622090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5"/>
                </a:lnTo>
                <a:lnTo>
                  <a:pt x="0" y="26659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-4386859">
            <a:off x="14949134" y="3573723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5"/>
                </a:lnTo>
                <a:lnTo>
                  <a:pt x="0" y="26659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-1281466" y="7925308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4"/>
                </a:lnTo>
                <a:lnTo>
                  <a:pt x="0" y="26659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6981732" y="123742"/>
            <a:ext cx="896668" cy="896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45"/>
              </a:lnSpc>
            </a:pPr>
            <a:r>
              <a:rPr lang="en-US" sz="4960" spc="-396">
                <a:solidFill>
                  <a:srgbClr val="012B1B"/>
                </a:solidFill>
                <a:latin typeface="TAN Pearl"/>
              </a:rPr>
              <a:t>H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7383536" y="374377"/>
            <a:ext cx="707525" cy="896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45"/>
              </a:lnSpc>
            </a:pPr>
            <a:r>
              <a:rPr lang="en-US" sz="4960" spc="-396">
                <a:solidFill>
                  <a:srgbClr val="012B1B"/>
                </a:solidFill>
                <a:latin typeface="TAN Pearl"/>
              </a:rPr>
              <a:t>L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909816" y="670730"/>
            <a:ext cx="1181245" cy="98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4"/>
              </a:lnSpc>
              <a:spcBef>
                <a:spcPct val="0"/>
              </a:spcBef>
            </a:pPr>
            <a:r>
              <a:rPr lang="en-US" sz="656" spc="450">
                <a:solidFill>
                  <a:srgbClr val="012B1B"/>
                </a:solidFill>
                <a:latin typeface="Roboto"/>
              </a:rPr>
              <a:t>HILACA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05386" y="-857718"/>
            <a:ext cx="16866811" cy="9525"/>
          </a:xfrm>
          <a:prstGeom prst="line">
            <a:avLst/>
          </a:prstGeom>
          <a:ln cap="rnd" w="19050">
            <a:solidFill>
              <a:srgbClr val="01010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0" y="-182715"/>
            <a:ext cx="18288000" cy="3459251"/>
            <a:chOff x="0" y="0"/>
            <a:chExt cx="2833290" cy="5359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33290" cy="535929"/>
            </a:xfrm>
            <a:custGeom>
              <a:avLst/>
              <a:gdLst/>
              <a:ahLst/>
              <a:cxnLst/>
              <a:rect r="r" b="b" t="t" l="l"/>
              <a:pathLst>
                <a:path h="535929" w="2833290">
                  <a:moveTo>
                    <a:pt x="8467" y="0"/>
                  </a:moveTo>
                  <a:lnTo>
                    <a:pt x="2824823" y="0"/>
                  </a:lnTo>
                  <a:cubicBezTo>
                    <a:pt x="2829499" y="0"/>
                    <a:pt x="2833290" y="3791"/>
                    <a:pt x="2833290" y="8467"/>
                  </a:cubicBezTo>
                  <a:lnTo>
                    <a:pt x="2833290" y="527462"/>
                  </a:lnTo>
                  <a:cubicBezTo>
                    <a:pt x="2833290" y="532138"/>
                    <a:pt x="2829499" y="535929"/>
                    <a:pt x="2824823" y="535929"/>
                  </a:cubicBezTo>
                  <a:lnTo>
                    <a:pt x="8467" y="535929"/>
                  </a:lnTo>
                  <a:cubicBezTo>
                    <a:pt x="3791" y="535929"/>
                    <a:pt x="0" y="532138"/>
                    <a:pt x="0" y="527462"/>
                  </a:cubicBezTo>
                  <a:lnTo>
                    <a:pt x="0" y="8467"/>
                  </a:lnTo>
                  <a:cubicBezTo>
                    <a:pt x="0" y="3791"/>
                    <a:pt x="3791" y="0"/>
                    <a:pt x="8467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52278" r="0" b="-100167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4511476"/>
            <a:ext cx="11333288" cy="2597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spc="-299">
                <a:solidFill>
                  <a:srgbClr val="012B1B"/>
                </a:solidFill>
                <a:latin typeface="Tex Gyre Bonum"/>
              </a:rPr>
              <a:t>Obrigado pela participação!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4386859">
            <a:off x="14949134" y="4414178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5"/>
                </a:lnTo>
                <a:lnTo>
                  <a:pt x="0" y="26659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812047" y="7388906"/>
            <a:ext cx="1962891" cy="196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04"/>
              </a:lnSpc>
            </a:pPr>
            <a:r>
              <a:rPr lang="en-US" sz="10860" spc="-868">
                <a:solidFill>
                  <a:srgbClr val="012B1B"/>
                </a:solidFill>
                <a:latin typeface="TAN Pearl"/>
              </a:rPr>
              <a:t>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691633" y="7937570"/>
            <a:ext cx="1548840" cy="196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04"/>
              </a:lnSpc>
            </a:pPr>
            <a:r>
              <a:rPr lang="en-US" sz="10860" spc="-868">
                <a:solidFill>
                  <a:srgbClr val="012B1B"/>
                </a:solidFill>
                <a:latin typeface="TAN Pearl"/>
              </a:rPr>
              <a:t>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654616" y="8587874"/>
            <a:ext cx="2585856" cy="214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08"/>
              </a:lnSpc>
              <a:spcBef>
                <a:spcPct val="0"/>
              </a:spcBef>
            </a:pPr>
            <a:r>
              <a:rPr lang="en-US" sz="1436" spc="986">
                <a:solidFill>
                  <a:srgbClr val="012B1B"/>
                </a:solidFill>
                <a:latin typeface="Roboto"/>
              </a:rPr>
              <a:t>HILACA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53424" y="508837"/>
            <a:ext cx="9944468" cy="9258300"/>
            <a:chOff x="0" y="0"/>
            <a:chExt cx="6350000" cy="59118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68580" y="0"/>
              <a:ext cx="6417310" cy="5911850"/>
            </a:xfrm>
            <a:custGeom>
              <a:avLst/>
              <a:gdLst/>
              <a:ahLst/>
              <a:cxnLst/>
              <a:rect r="r" b="b" t="t" l="l"/>
              <a:pathLst>
                <a:path h="5911850" w="6417310">
                  <a:moveTo>
                    <a:pt x="1215390" y="402590"/>
                  </a:moveTo>
                  <a:lnTo>
                    <a:pt x="177800" y="2192020"/>
                  </a:lnTo>
                  <a:cubicBezTo>
                    <a:pt x="0" y="2498090"/>
                    <a:pt x="43180" y="2884170"/>
                    <a:pt x="283210" y="3144520"/>
                  </a:cubicBezTo>
                  <a:lnTo>
                    <a:pt x="2594610" y="5651500"/>
                  </a:lnTo>
                  <a:cubicBezTo>
                    <a:pt x="2747010" y="5817870"/>
                    <a:pt x="2962910" y="5911850"/>
                    <a:pt x="3187700" y="5911850"/>
                  </a:cubicBezTo>
                  <a:lnTo>
                    <a:pt x="5609590" y="5911850"/>
                  </a:lnTo>
                  <a:cubicBezTo>
                    <a:pt x="6055360" y="5911850"/>
                    <a:pt x="6417310" y="5549900"/>
                    <a:pt x="6417310" y="5104130"/>
                  </a:cubicBezTo>
                  <a:lnTo>
                    <a:pt x="6417310" y="1891030"/>
                  </a:lnTo>
                  <a:cubicBezTo>
                    <a:pt x="6417310" y="1724660"/>
                    <a:pt x="6366510" y="1562100"/>
                    <a:pt x="6269990" y="1426210"/>
                  </a:cubicBezTo>
                  <a:lnTo>
                    <a:pt x="5507990" y="342900"/>
                  </a:lnTo>
                  <a:cubicBezTo>
                    <a:pt x="5356860" y="128270"/>
                    <a:pt x="5110480" y="0"/>
                    <a:pt x="4847590" y="0"/>
                  </a:cubicBezTo>
                  <a:lnTo>
                    <a:pt x="1913890" y="0"/>
                  </a:lnTo>
                  <a:cubicBezTo>
                    <a:pt x="1625600" y="0"/>
                    <a:pt x="1358900" y="153670"/>
                    <a:pt x="1215390" y="402590"/>
                  </a:cubicBezTo>
                  <a:close/>
                </a:path>
              </a:pathLst>
            </a:custGeom>
            <a:blipFill>
              <a:blip r:embed="rId2"/>
              <a:stretch>
                <a:fillRect l="-21513" t="-7872" r="-29168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901810" y="3073135"/>
            <a:ext cx="839285" cy="839285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012B1B"/>
                  </a:solidFill>
                  <a:latin typeface="Open Sauce Ultra-Bold"/>
                </a:rPr>
                <a:t>03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901810" y="4354550"/>
            <a:ext cx="839285" cy="83928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012B1B"/>
                  </a:solidFill>
                  <a:latin typeface="Open Sauce Ultra-Bold"/>
                </a:rPr>
                <a:t>04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01810" y="5635965"/>
            <a:ext cx="839285" cy="83928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012B1B"/>
                  </a:solidFill>
                  <a:latin typeface="Open Sauce Ultra-Bold"/>
                </a:rPr>
                <a:t>05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901810" y="6917380"/>
            <a:ext cx="839285" cy="839285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012B1B"/>
                  </a:solidFill>
                  <a:latin typeface="Open Sauce Ultra-Bold"/>
                </a:rPr>
                <a:t>06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901810" y="8198796"/>
            <a:ext cx="839285" cy="839285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012B1B"/>
                  </a:solidFill>
                  <a:latin typeface="Open Sauce Ultra-Bold"/>
                </a:rPr>
                <a:t>09</a:t>
              </a:r>
            </a:p>
          </p:txBody>
        </p:sp>
      </p:grpSp>
      <p:graphicFrame>
        <p:nvGraphicFramePr>
          <p:cNvPr name="Table 19" id="19"/>
          <p:cNvGraphicFramePr>
            <a:graphicFrameLocks noGrp="true"/>
          </p:cNvGraphicFramePr>
          <p:nvPr/>
        </p:nvGraphicFramePr>
        <p:xfrm>
          <a:off x="11122474" y="2839378"/>
          <a:ext cx="7165526" cy="6413409"/>
        </p:xfrm>
        <a:graphic>
          <a:graphicData uri="http://schemas.openxmlformats.org/drawingml/2006/table">
            <a:tbl>
              <a:tblPr/>
              <a:tblGrid>
                <a:gridCol w="7055663"/>
              </a:tblGrid>
              <a:tr h="12826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spc="-87" u="sng">
                          <a:solidFill>
                            <a:srgbClr val="012B1B"/>
                          </a:solidFill>
                          <a:latin typeface="Open Sauce"/>
                        </a:rPr>
                        <a:t>Visão geral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826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spc="-87" u="sng">
                          <a:solidFill>
                            <a:srgbClr val="012B1B"/>
                          </a:solidFill>
                          <a:latin typeface="Open Sauce"/>
                        </a:rPr>
                        <a:t>Análises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826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spc="-87" u="sng">
                          <a:solidFill>
                            <a:srgbClr val="012B1B"/>
                          </a:solidFill>
                          <a:latin typeface="Open Sauce"/>
                        </a:rPr>
                        <a:t>Modelagens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826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spc="-87" u="sng">
                          <a:solidFill>
                            <a:srgbClr val="012B1B"/>
                          </a:solidFill>
                          <a:latin typeface="Open Sauce"/>
                        </a:rPr>
                        <a:t>Resultados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826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spc="-87" u="sng">
                          <a:solidFill>
                            <a:srgbClr val="012B1B"/>
                          </a:solidFill>
                          <a:latin typeface="Open Sauce"/>
                        </a:rPr>
                        <a:t>Conclusões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12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20" id="20"/>
          <p:cNvSpPr txBox="true"/>
          <p:nvPr/>
        </p:nvSpPr>
        <p:spPr>
          <a:xfrm rot="0">
            <a:off x="9901810" y="1356562"/>
            <a:ext cx="6910589" cy="1187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499"/>
              </a:lnSpc>
            </a:pPr>
            <a:r>
              <a:rPr lang="en-US" sz="9999" spc="-499">
                <a:solidFill>
                  <a:srgbClr val="012B1B"/>
                </a:solidFill>
                <a:latin typeface="Tex Gyre Bonum"/>
              </a:rPr>
              <a:t>Tópicos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-4386859">
            <a:off x="14729964" y="7705088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5"/>
                </a:lnTo>
                <a:lnTo>
                  <a:pt x="0" y="26659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E5FFB8">
                <a:alpha val="8627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-1500190" y="8198796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3" y="0"/>
                </a:lnTo>
                <a:lnTo>
                  <a:pt x="4620333" y="2665984"/>
                </a:lnTo>
                <a:lnTo>
                  <a:pt x="0" y="26659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16812399" y="197440"/>
            <a:ext cx="977373" cy="831260"/>
            <a:chOff x="0" y="0"/>
            <a:chExt cx="1303165" cy="1108347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79339" y="-114300"/>
              <a:ext cx="989216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H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522613" y="162204"/>
              <a:ext cx="780551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L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445824"/>
              <a:ext cx="1303165" cy="1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08"/>
                </a:lnSpc>
                <a:spcBef>
                  <a:spcPct val="0"/>
                </a:spcBef>
              </a:pPr>
              <a:r>
                <a:rPr lang="en-US" sz="542" spc="372">
                  <a:solidFill>
                    <a:srgbClr val="012B1B"/>
                  </a:solidFill>
                  <a:latin typeface="Roboto"/>
                </a:rPr>
                <a:t>HILACA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9045054" cy="3836672"/>
            <a:chOff x="0" y="0"/>
            <a:chExt cx="12060073" cy="511556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52400"/>
              <a:ext cx="12060073" cy="14647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000"/>
                </a:lnSpc>
              </a:pPr>
              <a:r>
                <a:rPr lang="en-US" sz="8000" spc="-240">
                  <a:solidFill>
                    <a:srgbClr val="012B1B"/>
                  </a:solidFill>
                  <a:latin typeface="Tex Gyre Bonum"/>
                </a:rPr>
                <a:t>Visão geral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88163"/>
              <a:ext cx="12060073" cy="3327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74"/>
                </a:lnSpc>
              </a:pPr>
              <a:r>
                <a:rPr lang="en-US" sz="2499" spc="-87">
                  <a:solidFill>
                    <a:srgbClr val="012B1B"/>
                  </a:solidFill>
                  <a:latin typeface="Open Sauce"/>
                </a:rPr>
                <a:t>Este projeto trata-se de uma análise de imóveis disponíveis para locação na cidade de São Paulo. Nesta pesquisa foi utilizada uma base de dados que apresenta algumas informações como o tipo de imóvel e suas caracaterísticas, bem como a localização e os valores do aluguel.</a:t>
              </a:r>
            </a:p>
            <a:p>
              <a:pPr algn="l">
                <a:lnSpc>
                  <a:spcPts val="3374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057615" y="-1344160"/>
            <a:ext cx="7707340" cy="12975320"/>
            <a:chOff x="0" y="0"/>
            <a:chExt cx="37719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771900" cy="6502400"/>
            </a:xfrm>
            <a:custGeom>
              <a:avLst/>
              <a:gdLst/>
              <a:ahLst/>
              <a:cxnLst/>
              <a:rect r="r" b="b" t="t" l="l"/>
              <a:pathLst>
                <a:path h="6502400" w="3771900">
                  <a:moveTo>
                    <a:pt x="0" y="546100"/>
                  </a:moveTo>
                  <a:lnTo>
                    <a:pt x="0" y="3953510"/>
                  </a:lnTo>
                  <a:cubicBezTo>
                    <a:pt x="0" y="4132580"/>
                    <a:pt x="87630" y="4301490"/>
                    <a:pt x="236220" y="4403090"/>
                  </a:cubicBezTo>
                  <a:lnTo>
                    <a:pt x="2914650" y="6252210"/>
                  </a:lnTo>
                  <a:cubicBezTo>
                    <a:pt x="3276600" y="6502400"/>
                    <a:pt x="3771900" y="6243320"/>
                    <a:pt x="3771900" y="5802630"/>
                  </a:cubicBezTo>
                  <a:lnTo>
                    <a:pt x="3771900" y="546100"/>
                  </a:lnTo>
                  <a:cubicBezTo>
                    <a:pt x="3771900" y="243840"/>
                    <a:pt x="3526790" y="0"/>
                    <a:pt x="3225800" y="0"/>
                  </a:cubicBezTo>
                  <a:lnTo>
                    <a:pt x="546100" y="0"/>
                  </a:lnTo>
                  <a:cubicBezTo>
                    <a:pt x="245110" y="0"/>
                    <a:pt x="0" y="245110"/>
                    <a:pt x="0" y="546100"/>
                  </a:cubicBezTo>
                  <a:close/>
                </a:path>
              </a:pathLst>
            </a:custGeom>
            <a:blipFill>
              <a:blip r:embed="rId2"/>
              <a:stretch>
                <a:fillRect l="-7259" t="-2122" r="-728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5896538" y="4982142"/>
            <a:ext cx="4476960" cy="1705303"/>
            <a:chOff x="0" y="0"/>
            <a:chExt cx="5969279" cy="227373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039297"/>
              <a:ext cx="5969279" cy="12344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388622" indent="-194311" lvl="1">
                <a:lnSpc>
                  <a:spcPts val="2520"/>
                </a:lnSpc>
                <a:buFont typeface="Arial"/>
                <a:buChar char="•"/>
              </a:pPr>
              <a:r>
                <a:rPr lang="en-US" sz="1800" spc="-18">
                  <a:solidFill>
                    <a:srgbClr val="012B1B"/>
                  </a:solidFill>
                  <a:latin typeface="Open Sauce"/>
                </a:rPr>
                <a:t>Criar visualizações gráficas usando bibliotecas para representar os dados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6200"/>
              <a:ext cx="5969279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9"/>
                </a:lnSpc>
              </a:pPr>
              <a:r>
                <a:rPr lang="en-US" sz="3999" spc="-139">
                  <a:solidFill>
                    <a:srgbClr val="012B1B"/>
                  </a:solidFill>
                  <a:latin typeface="Open Sauce Medium"/>
                </a:rPr>
                <a:t>Objetivos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4982142"/>
            <a:ext cx="4476960" cy="2019628"/>
            <a:chOff x="0" y="0"/>
            <a:chExt cx="5969279" cy="269283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039297"/>
              <a:ext cx="5969279" cy="1653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88622" indent="-194311" lvl="1">
                <a:lnSpc>
                  <a:spcPts val="2520"/>
                </a:lnSpc>
                <a:buFont typeface="Arial"/>
                <a:buChar char="•"/>
              </a:pPr>
              <a:r>
                <a:rPr lang="en-US" sz="1800" spc="-18">
                  <a:solidFill>
                    <a:srgbClr val="012B1B"/>
                  </a:solidFill>
                  <a:latin typeface="Open Sauce"/>
                </a:rPr>
                <a:t>Realizar uma análise descritiva dos dados</a:t>
              </a:r>
            </a:p>
            <a:p>
              <a:pPr algn="l" marL="388622" indent="-194311" lvl="1">
                <a:lnSpc>
                  <a:spcPts val="2520"/>
                </a:lnSpc>
                <a:buFont typeface="Arial"/>
                <a:buChar char="•"/>
              </a:pPr>
              <a:r>
                <a:rPr lang="en-US" sz="1800" spc="-18">
                  <a:solidFill>
                    <a:srgbClr val="012B1B"/>
                  </a:solidFill>
                  <a:latin typeface="Open Sauce"/>
                </a:rPr>
                <a:t>Calcular estatísticas básicas </a:t>
              </a:r>
            </a:p>
            <a:p>
              <a:pPr algn="l" marL="388622" indent="-194311" lvl="1">
                <a:lnSpc>
                  <a:spcPts val="2520"/>
                </a:lnSpc>
                <a:buFont typeface="Arial"/>
                <a:buChar char="•"/>
              </a:pPr>
              <a:r>
                <a:rPr lang="en-US" sz="1800" spc="-18">
                  <a:solidFill>
                    <a:srgbClr val="012B1B"/>
                  </a:solidFill>
                  <a:latin typeface="Open Sauce"/>
                </a:rPr>
                <a:t> Identificar tendências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6200"/>
              <a:ext cx="5969279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9"/>
                </a:lnSpc>
              </a:pPr>
              <a:r>
                <a:rPr lang="en-US" sz="3999" spc="-139">
                  <a:solidFill>
                    <a:srgbClr val="012B1B"/>
                  </a:solidFill>
                  <a:latin typeface="Open Sauce Medium"/>
                </a:rPr>
                <a:t>Metas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598893" y="9252787"/>
            <a:ext cx="405507" cy="339889"/>
          </a:xfrm>
          <a:custGeom>
            <a:avLst/>
            <a:gdLst/>
            <a:ahLst/>
            <a:cxnLst/>
            <a:rect r="r" b="b" t="t" l="l"/>
            <a:pathLst>
              <a:path h="339889" w="405507">
                <a:moveTo>
                  <a:pt x="0" y="0"/>
                </a:moveTo>
                <a:lnTo>
                  <a:pt x="405507" y="0"/>
                </a:lnTo>
                <a:lnTo>
                  <a:pt x="405507" y="339889"/>
                </a:lnTo>
                <a:lnTo>
                  <a:pt x="0" y="3398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620812" y="8061515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5"/>
                </a:lnTo>
                <a:lnTo>
                  <a:pt x="0" y="26659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AAF386">
                <a:alpha val="17647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96939" y="9177046"/>
            <a:ext cx="977373" cy="831260"/>
            <a:chOff x="0" y="0"/>
            <a:chExt cx="1303165" cy="1108347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79339" y="-114300"/>
              <a:ext cx="989216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H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522613" y="162204"/>
              <a:ext cx="780551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L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445824"/>
              <a:ext cx="1303165" cy="1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08"/>
                </a:lnSpc>
                <a:spcBef>
                  <a:spcPct val="0"/>
                </a:spcBef>
              </a:pPr>
              <a:r>
                <a:rPr lang="en-US" sz="542" spc="372">
                  <a:solidFill>
                    <a:srgbClr val="012B1B"/>
                  </a:solidFill>
                  <a:latin typeface="Roboto"/>
                </a:rPr>
                <a:t>HILACA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AAF386">
                <a:alpha val="17647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82617" y="2192683"/>
            <a:ext cx="8516367" cy="3151056"/>
          </a:xfrm>
          <a:custGeom>
            <a:avLst/>
            <a:gdLst/>
            <a:ahLst/>
            <a:cxnLst/>
            <a:rect r="r" b="b" t="t" l="l"/>
            <a:pathLst>
              <a:path h="3151056" w="8516367">
                <a:moveTo>
                  <a:pt x="0" y="0"/>
                </a:moveTo>
                <a:lnTo>
                  <a:pt x="8516368" y="0"/>
                </a:lnTo>
                <a:lnTo>
                  <a:pt x="8516368" y="3151055"/>
                </a:lnTo>
                <a:lnTo>
                  <a:pt x="0" y="31510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00501" y="4126839"/>
            <a:ext cx="7803422" cy="2820514"/>
          </a:xfrm>
          <a:custGeom>
            <a:avLst/>
            <a:gdLst/>
            <a:ahLst/>
            <a:cxnLst/>
            <a:rect r="r" b="b" t="t" l="l"/>
            <a:pathLst>
              <a:path h="2820514" w="7803422">
                <a:moveTo>
                  <a:pt x="0" y="0"/>
                </a:moveTo>
                <a:lnTo>
                  <a:pt x="7803421" y="0"/>
                </a:lnTo>
                <a:lnTo>
                  <a:pt x="7803421" y="2820514"/>
                </a:lnTo>
                <a:lnTo>
                  <a:pt x="0" y="2820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82617" y="6374820"/>
            <a:ext cx="8516367" cy="3498359"/>
          </a:xfrm>
          <a:custGeom>
            <a:avLst/>
            <a:gdLst/>
            <a:ahLst/>
            <a:cxnLst/>
            <a:rect r="r" b="b" t="t" l="l"/>
            <a:pathLst>
              <a:path h="3498359" w="8516367">
                <a:moveTo>
                  <a:pt x="0" y="0"/>
                </a:moveTo>
                <a:lnTo>
                  <a:pt x="8516368" y="0"/>
                </a:lnTo>
                <a:lnTo>
                  <a:pt x="8516368" y="3498359"/>
                </a:lnTo>
                <a:lnTo>
                  <a:pt x="0" y="34983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090203" y="703290"/>
            <a:ext cx="7913023" cy="5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0"/>
              </a:lnSpc>
            </a:pPr>
            <a:r>
              <a:rPr lang="en-US" sz="3700" spc="-129">
                <a:solidFill>
                  <a:srgbClr val="012B1B"/>
                </a:solidFill>
                <a:latin typeface="Open Sauce Medium"/>
              </a:rPr>
              <a:t>ANÁLISE DESCRITIVA DOS DADOS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553555"/>
            <a:ext cx="7224202" cy="401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400" spc="-84">
                <a:solidFill>
                  <a:srgbClr val="012B1B"/>
                </a:solidFill>
                <a:latin typeface="Open Sauce Bold"/>
              </a:rPr>
              <a:t>COVARIÂNCIA DE RELAÇÃO ENTRE AS VARIÁVEIS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498996"/>
            <a:ext cx="7224202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400" spc="-84">
                <a:solidFill>
                  <a:srgbClr val="012B1B"/>
                </a:solidFill>
                <a:latin typeface="Open Sauce Bold"/>
              </a:rPr>
              <a:t>APLICAÇÃO DO MODELOS DUMMIES NA VARIÁVEL ‘TIPO DO IMÓVEL’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90111" y="3548183"/>
            <a:ext cx="7224202" cy="401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400" spc="-84">
                <a:solidFill>
                  <a:srgbClr val="012B1B"/>
                </a:solidFill>
                <a:latin typeface="Open Sauce Bold"/>
              </a:rPr>
              <a:t>COVARIÂNCIA DE RELAÇÃO ENTRE AS VARIÁVEIS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1773731" y="7621015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3" y="0"/>
                </a:lnTo>
                <a:lnTo>
                  <a:pt x="4620333" y="2665985"/>
                </a:lnTo>
                <a:lnTo>
                  <a:pt x="0" y="26659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4386859">
            <a:off x="14904146" y="7188570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3" y="0"/>
                </a:lnTo>
                <a:lnTo>
                  <a:pt x="4620333" y="2665984"/>
                </a:lnTo>
                <a:lnTo>
                  <a:pt x="0" y="26659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7113688" y="230510"/>
            <a:ext cx="977373" cy="831260"/>
            <a:chOff x="0" y="0"/>
            <a:chExt cx="1303165" cy="110834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79339" y="-114300"/>
              <a:ext cx="989216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H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522613" y="162204"/>
              <a:ext cx="780551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L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445824"/>
              <a:ext cx="1303165" cy="1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08"/>
                </a:lnSpc>
                <a:spcBef>
                  <a:spcPct val="0"/>
                </a:spcBef>
              </a:pPr>
              <a:r>
                <a:rPr lang="en-US" sz="542" spc="372">
                  <a:solidFill>
                    <a:srgbClr val="012B1B"/>
                  </a:solidFill>
                  <a:latin typeface="Roboto"/>
                </a:rPr>
                <a:t>HILACA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E5FFB8">
                <a:alpha val="16863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73229" y="2113231"/>
            <a:ext cx="16741541" cy="6975642"/>
          </a:xfrm>
          <a:custGeom>
            <a:avLst/>
            <a:gdLst/>
            <a:ahLst/>
            <a:cxnLst/>
            <a:rect r="r" b="b" t="t" l="l"/>
            <a:pathLst>
              <a:path h="6975642" w="16741541">
                <a:moveTo>
                  <a:pt x="0" y="0"/>
                </a:moveTo>
                <a:lnTo>
                  <a:pt x="16741542" y="0"/>
                </a:lnTo>
                <a:lnTo>
                  <a:pt x="16741542" y="6975642"/>
                </a:lnTo>
                <a:lnTo>
                  <a:pt x="0" y="69756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090203" y="1085850"/>
            <a:ext cx="7224202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 spc="-119">
                <a:solidFill>
                  <a:srgbClr val="012B1B"/>
                </a:solidFill>
                <a:latin typeface="Open Sauce Medium"/>
              </a:rPr>
              <a:t>REGRESSÕES LINEARES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812399" y="197440"/>
            <a:ext cx="977373" cy="831260"/>
            <a:chOff x="0" y="0"/>
            <a:chExt cx="1303165" cy="110834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79339" y="-114300"/>
              <a:ext cx="989216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H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522613" y="162204"/>
              <a:ext cx="780551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L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45824"/>
              <a:ext cx="1303165" cy="1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08"/>
                </a:lnSpc>
                <a:spcBef>
                  <a:spcPct val="0"/>
                </a:spcBef>
              </a:pPr>
              <a:r>
                <a:rPr lang="en-US" sz="542" spc="372">
                  <a:solidFill>
                    <a:srgbClr val="012B1B"/>
                  </a:solidFill>
                  <a:latin typeface="Roboto"/>
                </a:rPr>
                <a:t>HILACA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E5FFB8">
                <a:alpha val="17647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8016" y="2219980"/>
            <a:ext cx="16891968" cy="7038320"/>
          </a:xfrm>
          <a:custGeom>
            <a:avLst/>
            <a:gdLst/>
            <a:ahLst/>
            <a:cxnLst/>
            <a:rect r="r" b="b" t="t" l="l"/>
            <a:pathLst>
              <a:path h="7038320" w="16891968">
                <a:moveTo>
                  <a:pt x="0" y="0"/>
                </a:moveTo>
                <a:lnTo>
                  <a:pt x="16891968" y="0"/>
                </a:lnTo>
                <a:lnTo>
                  <a:pt x="16891968" y="7038320"/>
                </a:lnTo>
                <a:lnTo>
                  <a:pt x="0" y="7038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45853" y="1085850"/>
            <a:ext cx="7224202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 spc="-119">
                <a:solidFill>
                  <a:srgbClr val="012B1B"/>
                </a:solidFill>
                <a:latin typeface="Open Sauce Medium"/>
              </a:rPr>
              <a:t>REGRESSÕES LINEARES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812399" y="197440"/>
            <a:ext cx="977373" cy="831260"/>
            <a:chOff x="0" y="0"/>
            <a:chExt cx="1303165" cy="110834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79339" y="-114300"/>
              <a:ext cx="989216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H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522613" y="162204"/>
              <a:ext cx="780551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L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45824"/>
              <a:ext cx="1303165" cy="1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08"/>
                </a:lnSpc>
                <a:spcBef>
                  <a:spcPct val="0"/>
                </a:spcBef>
              </a:pPr>
              <a:r>
                <a:rPr lang="en-US" sz="542" spc="372">
                  <a:solidFill>
                    <a:srgbClr val="012B1B"/>
                  </a:solidFill>
                  <a:latin typeface="Roboto"/>
                </a:rPr>
                <a:t>HILACA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AAF386">
                <a:alpha val="17647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2081608"/>
            <a:ext cx="16497713" cy="6874047"/>
          </a:xfrm>
          <a:custGeom>
            <a:avLst/>
            <a:gdLst/>
            <a:ahLst/>
            <a:cxnLst/>
            <a:rect r="r" b="b" t="t" l="l"/>
            <a:pathLst>
              <a:path h="6874047" w="16497713">
                <a:moveTo>
                  <a:pt x="0" y="0"/>
                </a:moveTo>
                <a:lnTo>
                  <a:pt x="16497713" y="0"/>
                </a:lnTo>
                <a:lnTo>
                  <a:pt x="16497713" y="6874048"/>
                </a:lnTo>
                <a:lnTo>
                  <a:pt x="0" y="68740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45853" y="1085850"/>
            <a:ext cx="7224202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 spc="-119">
                <a:solidFill>
                  <a:srgbClr val="012B1B"/>
                </a:solidFill>
                <a:latin typeface="Open Sauce Medium"/>
              </a:rPr>
              <a:t>REGRESSÕES LINEARES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812399" y="197440"/>
            <a:ext cx="977373" cy="831260"/>
            <a:chOff x="0" y="0"/>
            <a:chExt cx="1303165" cy="110834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79339" y="-114300"/>
              <a:ext cx="989216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H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522613" y="162204"/>
              <a:ext cx="780551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L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45824"/>
              <a:ext cx="1303165" cy="1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08"/>
                </a:lnSpc>
                <a:spcBef>
                  <a:spcPct val="0"/>
                </a:spcBef>
              </a:pPr>
              <a:r>
                <a:rPr lang="en-US" sz="542" spc="372">
                  <a:solidFill>
                    <a:srgbClr val="012B1B"/>
                  </a:solidFill>
                  <a:latin typeface="Roboto"/>
                </a:rPr>
                <a:t>HILACA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012B1B">
                <a:alpha val="12941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2261314"/>
            <a:ext cx="7040281" cy="5764372"/>
          </a:xfrm>
          <a:custGeom>
            <a:avLst/>
            <a:gdLst/>
            <a:ahLst/>
            <a:cxnLst/>
            <a:rect r="r" b="b" t="t" l="l"/>
            <a:pathLst>
              <a:path h="5764372" w="7040281">
                <a:moveTo>
                  <a:pt x="0" y="0"/>
                </a:moveTo>
                <a:lnTo>
                  <a:pt x="7040281" y="0"/>
                </a:lnTo>
                <a:lnTo>
                  <a:pt x="7040281" y="5764372"/>
                </a:lnTo>
                <a:lnTo>
                  <a:pt x="0" y="5764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561375" y="2261314"/>
            <a:ext cx="7233863" cy="5778062"/>
          </a:xfrm>
          <a:custGeom>
            <a:avLst/>
            <a:gdLst/>
            <a:ahLst/>
            <a:cxnLst/>
            <a:rect r="r" b="b" t="t" l="l"/>
            <a:pathLst>
              <a:path h="5778062" w="7233863">
                <a:moveTo>
                  <a:pt x="0" y="0"/>
                </a:moveTo>
                <a:lnTo>
                  <a:pt x="7233864" y="0"/>
                </a:lnTo>
                <a:lnTo>
                  <a:pt x="7233864" y="5778062"/>
                </a:lnTo>
                <a:lnTo>
                  <a:pt x="0" y="57780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164903" y="608965"/>
            <a:ext cx="7224202" cy="626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4799" spc="-167">
                <a:solidFill>
                  <a:srgbClr val="012B1B"/>
                </a:solidFill>
                <a:latin typeface="Open Sauce Medium"/>
              </a:rPr>
              <a:t>CORRELAÇÕES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8777004" y="1543731"/>
            <a:ext cx="19050" cy="8025686"/>
          </a:xfrm>
          <a:prstGeom prst="line">
            <a:avLst/>
          </a:prstGeom>
          <a:ln cap="flat" w="38100">
            <a:solidFill>
              <a:srgbClr val="012B1B">
                <a:alpha val="41961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0">
            <a:off x="17113688" y="197440"/>
            <a:ext cx="977373" cy="831260"/>
            <a:chOff x="0" y="0"/>
            <a:chExt cx="1303165" cy="1108347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79339" y="-114300"/>
              <a:ext cx="989216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H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522613" y="162204"/>
              <a:ext cx="780551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L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445824"/>
              <a:ext cx="1303165" cy="1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08"/>
                </a:lnSpc>
                <a:spcBef>
                  <a:spcPct val="0"/>
                </a:spcBef>
              </a:pPr>
              <a:r>
                <a:rPr lang="en-US" sz="542" spc="372">
                  <a:solidFill>
                    <a:srgbClr val="012B1B"/>
                  </a:solidFill>
                  <a:latin typeface="Roboto"/>
                </a:rPr>
                <a:t>HILACA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C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939" y="182874"/>
            <a:ext cx="17894122" cy="9921251"/>
            <a:chOff x="0" y="0"/>
            <a:chExt cx="4712855" cy="26130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12855" cy="2613004"/>
            </a:xfrm>
            <a:custGeom>
              <a:avLst/>
              <a:gdLst/>
              <a:ahLst/>
              <a:cxnLst/>
              <a:rect r="r" b="b" t="t" l="l"/>
              <a:pathLst>
                <a:path h="2613004" w="4712855">
                  <a:moveTo>
                    <a:pt x="8653" y="0"/>
                  </a:moveTo>
                  <a:lnTo>
                    <a:pt x="4704202" y="0"/>
                  </a:lnTo>
                  <a:cubicBezTo>
                    <a:pt x="4708981" y="0"/>
                    <a:pt x="4712855" y="3874"/>
                    <a:pt x="4712855" y="8653"/>
                  </a:cubicBezTo>
                  <a:lnTo>
                    <a:pt x="4712855" y="2604351"/>
                  </a:lnTo>
                  <a:cubicBezTo>
                    <a:pt x="4712855" y="2609130"/>
                    <a:pt x="4708981" y="2613004"/>
                    <a:pt x="4704202" y="2613004"/>
                  </a:cubicBezTo>
                  <a:lnTo>
                    <a:pt x="8653" y="2613004"/>
                  </a:lnTo>
                  <a:cubicBezTo>
                    <a:pt x="3874" y="2613004"/>
                    <a:pt x="0" y="2609130"/>
                    <a:pt x="0" y="2604351"/>
                  </a:cubicBezTo>
                  <a:lnTo>
                    <a:pt x="0" y="8653"/>
                  </a:lnTo>
                  <a:cubicBezTo>
                    <a:pt x="0" y="3874"/>
                    <a:pt x="3874" y="0"/>
                    <a:pt x="8653" y="0"/>
                  </a:cubicBezTo>
                  <a:close/>
                </a:path>
              </a:pathLst>
            </a:custGeom>
            <a:solidFill>
              <a:srgbClr val="AAF386">
                <a:alpha val="17647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712855" cy="2660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499049" y="4268820"/>
            <a:ext cx="5289903" cy="1749360"/>
            <a:chOff x="0" y="0"/>
            <a:chExt cx="1792434" cy="59275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2434" cy="592754"/>
            </a:xfrm>
            <a:custGeom>
              <a:avLst/>
              <a:gdLst/>
              <a:ahLst/>
              <a:cxnLst/>
              <a:rect r="r" b="b" t="t" l="l"/>
              <a:pathLst>
                <a:path h="592754" w="1792434">
                  <a:moveTo>
                    <a:pt x="29271" y="0"/>
                  </a:moveTo>
                  <a:lnTo>
                    <a:pt x="1763163" y="0"/>
                  </a:lnTo>
                  <a:cubicBezTo>
                    <a:pt x="1770926" y="0"/>
                    <a:pt x="1778371" y="3084"/>
                    <a:pt x="1783861" y="8573"/>
                  </a:cubicBezTo>
                  <a:cubicBezTo>
                    <a:pt x="1789350" y="14062"/>
                    <a:pt x="1792434" y="21508"/>
                    <a:pt x="1792434" y="29271"/>
                  </a:cubicBezTo>
                  <a:lnTo>
                    <a:pt x="1792434" y="563484"/>
                  </a:lnTo>
                  <a:cubicBezTo>
                    <a:pt x="1792434" y="579649"/>
                    <a:pt x="1779329" y="592754"/>
                    <a:pt x="1763163" y="592754"/>
                  </a:cubicBezTo>
                  <a:lnTo>
                    <a:pt x="29271" y="592754"/>
                  </a:lnTo>
                  <a:cubicBezTo>
                    <a:pt x="21508" y="592754"/>
                    <a:pt x="14062" y="589670"/>
                    <a:pt x="8573" y="584181"/>
                  </a:cubicBezTo>
                  <a:cubicBezTo>
                    <a:pt x="3084" y="578692"/>
                    <a:pt x="0" y="571247"/>
                    <a:pt x="0" y="563484"/>
                  </a:cubicBezTo>
                  <a:lnTo>
                    <a:pt x="0" y="29271"/>
                  </a:lnTo>
                  <a:cubicBezTo>
                    <a:pt x="0" y="21508"/>
                    <a:pt x="3084" y="14062"/>
                    <a:pt x="8573" y="8573"/>
                  </a:cubicBezTo>
                  <a:cubicBezTo>
                    <a:pt x="14062" y="3084"/>
                    <a:pt x="21508" y="0"/>
                    <a:pt x="292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61925"/>
              <a:ext cx="1792434" cy="754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1200"/>
                </a:lnSpc>
              </a:pPr>
              <a:r>
                <a:rPr lang="en-US" sz="8000">
                  <a:solidFill>
                    <a:srgbClr val="012B1B"/>
                  </a:solidFill>
                  <a:latin typeface="Open Sauce"/>
                </a:rPr>
                <a:t>61,7</a:t>
              </a:r>
              <a:r>
                <a:rPr lang="en-US" sz="8000">
                  <a:solidFill>
                    <a:srgbClr val="012B1B"/>
                  </a:solidFill>
                  <a:latin typeface="Open Sauce"/>
                </a:rPr>
                <a:t>%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597793" y="1219200"/>
            <a:ext cx="11092414" cy="1330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 spc="-299">
                <a:solidFill>
                  <a:srgbClr val="012B1B"/>
                </a:solidFill>
                <a:latin typeface="Tex Gyre Bonum"/>
              </a:rPr>
              <a:t>Resultados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99049" y="6333862"/>
            <a:ext cx="5289903" cy="1336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spc="-122">
                <a:solidFill>
                  <a:srgbClr val="012B1B"/>
                </a:solidFill>
                <a:latin typeface="Open Sauce Medium"/>
              </a:rPr>
              <a:t>dos imóveis mais caros correspondem a imóveis do tipo APARTAMENTO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336312" y="8061515"/>
            <a:ext cx="4620332" cy="2665985"/>
          </a:xfrm>
          <a:custGeom>
            <a:avLst/>
            <a:gdLst/>
            <a:ahLst/>
            <a:cxnLst/>
            <a:rect r="r" b="b" t="t" l="l"/>
            <a:pathLst>
              <a:path h="2665985" w="4620332">
                <a:moveTo>
                  <a:pt x="0" y="0"/>
                </a:moveTo>
                <a:lnTo>
                  <a:pt x="4620332" y="0"/>
                </a:lnTo>
                <a:lnTo>
                  <a:pt x="4620332" y="2665985"/>
                </a:lnTo>
                <a:lnTo>
                  <a:pt x="0" y="26659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494171">
            <a:off x="-1925081" y="-136127"/>
            <a:ext cx="5061392" cy="2887294"/>
          </a:xfrm>
          <a:custGeom>
            <a:avLst/>
            <a:gdLst/>
            <a:ahLst/>
            <a:cxnLst/>
            <a:rect r="r" b="b" t="t" l="l"/>
            <a:pathLst>
              <a:path h="2887294" w="5061392">
                <a:moveTo>
                  <a:pt x="0" y="0"/>
                </a:moveTo>
                <a:lnTo>
                  <a:pt x="5061391" y="0"/>
                </a:lnTo>
                <a:lnTo>
                  <a:pt x="5061391" y="2887294"/>
                </a:lnTo>
                <a:lnTo>
                  <a:pt x="0" y="28872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531899" y="3209640"/>
            <a:ext cx="7224202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400" spc="-84">
                <a:solidFill>
                  <a:srgbClr val="012B1B"/>
                </a:solidFill>
                <a:latin typeface="Open Sauce"/>
              </a:rPr>
              <a:t>em termos percentuais, tem-se que</a:t>
            </a:r>
          </a:p>
          <a:p>
            <a:pPr algn="ctr">
              <a:lnSpc>
                <a:spcPts val="3240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16812399" y="197440"/>
            <a:ext cx="977373" cy="831260"/>
            <a:chOff x="0" y="0"/>
            <a:chExt cx="1303165" cy="1108347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79339" y="-114300"/>
              <a:ext cx="989216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H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522613" y="162204"/>
              <a:ext cx="780551" cy="946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6"/>
                </a:lnSpc>
              </a:pPr>
              <a:r>
                <a:rPr lang="en-US" sz="4104" spc="-328">
                  <a:solidFill>
                    <a:srgbClr val="012B1B"/>
                  </a:solidFill>
                  <a:latin typeface="TAN Pearl"/>
                </a:rPr>
                <a:t>L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445824"/>
              <a:ext cx="1303165" cy="1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08"/>
                </a:lnSpc>
                <a:spcBef>
                  <a:spcPct val="0"/>
                </a:spcBef>
              </a:pPr>
              <a:r>
                <a:rPr lang="en-US" sz="542" spc="372">
                  <a:solidFill>
                    <a:srgbClr val="012B1B"/>
                  </a:solidFill>
                  <a:latin typeface="Roboto"/>
                </a:rPr>
                <a:t>HILACA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DAGG5aiRhLo</dc:identifier>
  <dcterms:modified xsi:type="dcterms:W3CDTF">2011-08-01T06:04:30Z</dcterms:modified>
  <cp:revision>1</cp:revision>
  <dc:title>Apresentação de Retrospectiva de Projeto</dc:title>
</cp:coreProperties>
</file>

<file path=docProps/thumbnail.jpeg>
</file>